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14"/>
  </p:notesMasterIdLst>
  <p:sldIdLst>
    <p:sldId id="260" r:id="rId2"/>
    <p:sldId id="261" r:id="rId3"/>
    <p:sldId id="279" r:id="rId4"/>
    <p:sldId id="282" r:id="rId5"/>
    <p:sldId id="287" r:id="rId6"/>
    <p:sldId id="286" r:id="rId7"/>
    <p:sldId id="280" r:id="rId8"/>
    <p:sldId id="281" r:id="rId9"/>
    <p:sldId id="283" r:id="rId10"/>
    <p:sldId id="284" r:id="rId11"/>
    <p:sldId id="285" r:id="rId12"/>
    <p:sldId id="27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6" autoAdjust="0"/>
    <p:restoredTop sz="94660"/>
  </p:normalViewPr>
  <p:slideViewPr>
    <p:cSldViewPr snapToGrid="0">
      <p:cViewPr varScale="1">
        <p:scale>
          <a:sx n="71" d="100"/>
          <a:sy n="71" d="100"/>
        </p:scale>
        <p:origin x="60"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9D5B6E-D81F-4A44-9AFD-8AFB682B1EF3}" type="datetimeFigureOut">
              <a:rPr lang="en-US" smtClean="0"/>
              <a:t>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496F9-DF15-414D-8FC5-6548B61272FD}" type="slidenum">
              <a:rPr lang="en-US" smtClean="0"/>
              <a:t>‹#›</a:t>
            </a:fld>
            <a:endParaRPr lang="en-US"/>
          </a:p>
        </p:txBody>
      </p:sp>
    </p:spTree>
    <p:extLst>
      <p:ext uri="{BB962C8B-B14F-4D97-AF65-F5344CB8AC3E}">
        <p14:creationId xmlns:p14="http://schemas.microsoft.com/office/powerpoint/2010/main" val="66873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748362D-825D-4A82-A0AE-0E1171E04A9C}" type="datetimeFigureOut">
              <a:rPr lang="en-US" smtClean="0"/>
              <a:t>11/5/2019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750082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63020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604705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97861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4048212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48362D-825D-4A82-A0AE-0E1171E04A9C}"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862472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748362D-825D-4A82-A0AE-0E1171E04A9C}" type="datetimeFigureOut">
              <a:rPr lang="en-US" smtClean="0"/>
              <a:t>11/5/2019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4064523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748362D-825D-4A82-A0AE-0E1171E04A9C}"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648228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748362D-825D-4A82-A0AE-0E1171E04A9C}"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71639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48362D-825D-4A82-A0AE-0E1171E04A9C}"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78446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48362D-825D-4A82-A0AE-0E1171E04A9C}"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18038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48362D-825D-4A82-A0AE-0E1171E04A9C}"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99476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48362D-825D-4A82-A0AE-0E1171E04A9C}"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61332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48362D-825D-4A82-A0AE-0E1171E04A9C}"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205625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8362D-825D-4A82-A0AE-0E1171E04A9C}"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4284652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87768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748362D-825D-4A82-A0AE-0E1171E04A9C}"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C3F5496-BF53-4496-B864-E03A26CEBDCE}" type="slidenum">
              <a:rPr lang="en-US" smtClean="0"/>
              <a:t>‹#›</a:t>
            </a:fld>
            <a:endParaRPr lang="en-US"/>
          </a:p>
        </p:txBody>
      </p:sp>
    </p:spTree>
    <p:extLst>
      <p:ext uri="{BB962C8B-B14F-4D97-AF65-F5344CB8AC3E}">
        <p14:creationId xmlns:p14="http://schemas.microsoft.com/office/powerpoint/2010/main" val="387190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748362D-825D-4A82-A0AE-0E1171E04A9C}" type="datetimeFigureOut">
              <a:rPr lang="en-US" smtClean="0"/>
              <a:t>11/5/2019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C3F5496-BF53-4496-B864-E03A26CEBDCE}" type="slidenum">
              <a:rPr lang="en-US" smtClean="0"/>
              <a:t>‹#›</a:t>
            </a:fld>
            <a:endParaRPr lang="en-US"/>
          </a:p>
        </p:txBody>
      </p:sp>
    </p:spTree>
    <p:extLst>
      <p:ext uri="{BB962C8B-B14F-4D97-AF65-F5344CB8AC3E}">
        <p14:creationId xmlns:p14="http://schemas.microsoft.com/office/powerpoint/2010/main" val="256277832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gr7KmTOrx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3 – Nov 5, 2019</a:t>
            </a:r>
            <a:endParaRPr lang="en-US" dirty="0"/>
          </a:p>
        </p:txBody>
      </p:sp>
      <p:sp>
        <p:nvSpPr>
          <p:cNvPr id="3" name="Content Placeholder 2"/>
          <p:cNvSpPr>
            <a:spLocks noGrp="1"/>
          </p:cNvSpPr>
          <p:nvPr>
            <p:ph idx="1"/>
          </p:nvPr>
        </p:nvSpPr>
        <p:spPr>
          <a:xfrm>
            <a:off x="1058092" y="2508068"/>
            <a:ext cx="9540635" cy="3435532"/>
          </a:xfrm>
        </p:spPr>
        <p:txBody>
          <a:bodyPr>
            <a:noAutofit/>
          </a:bodyPr>
          <a:lstStyle/>
          <a:p>
            <a:r>
              <a:rPr lang="en-US" sz="2400" b="1" dirty="0" smtClean="0"/>
              <a:t>P3 Challenge –</a:t>
            </a:r>
          </a:p>
          <a:p>
            <a:r>
              <a:rPr lang="en-US" sz="2400" b="1" dirty="0" smtClean="0"/>
              <a:t>What is the critical angle for total internal reflection for a cord of fiber optics used for communications made from glass with an index of refraction of 1.52?</a:t>
            </a:r>
          </a:p>
          <a:p>
            <a:r>
              <a:rPr lang="en-US" sz="2400" b="1" dirty="0" smtClean="0"/>
              <a:t>4.4 Required Refraction Lab due Thursday</a:t>
            </a:r>
          </a:p>
          <a:p>
            <a:r>
              <a:rPr lang="en-US" sz="2400" b="1" dirty="0" smtClean="0"/>
              <a:t>IA </a:t>
            </a:r>
            <a:r>
              <a:rPr lang="en-US" sz="2400" b="1" smtClean="0"/>
              <a:t>proposal over due!!</a:t>
            </a:r>
            <a:endParaRPr lang="en-US" sz="2400" b="1" dirty="0" smtClean="0"/>
          </a:p>
          <a:p>
            <a:endParaRPr lang="en-US" sz="2400" b="1" dirty="0" smtClean="0"/>
          </a:p>
        </p:txBody>
      </p:sp>
    </p:spTree>
    <p:extLst>
      <p:ext uri="{BB962C8B-B14F-4D97-AF65-F5344CB8AC3E}">
        <p14:creationId xmlns:p14="http://schemas.microsoft.com/office/powerpoint/2010/main" val="1850389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waves in a closed pipe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lstStyle/>
              <a:p>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𝒇</m:t>
                        </m:r>
                      </m:e>
                      <m:sub>
                        <m:r>
                          <a:rPr lang="en-US" b="1" i="1">
                            <a:latin typeface="Cambria Math" panose="02040503050406030204" pitchFamily="18" charset="0"/>
                          </a:rPr>
                          <m:t>𝒏</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𝒏𝒗</m:t>
                        </m:r>
                      </m:num>
                      <m:den>
                        <m:r>
                          <a:rPr lang="en-US" b="1" i="1">
                            <a:latin typeface="Cambria Math" panose="02040503050406030204" pitchFamily="18" charset="0"/>
                          </a:rPr>
                          <m:t>𝟐</m:t>
                        </m:r>
                        <m:r>
                          <a:rPr lang="en-US" b="1" i="1">
                            <a:latin typeface="Cambria Math" panose="02040503050406030204" pitchFamily="18" charset="0"/>
                          </a:rPr>
                          <m:t>𝑳</m:t>
                        </m:r>
                      </m:den>
                    </m:f>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𝑛</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𝐿</m:t>
                        </m:r>
                      </m:num>
                      <m:den>
                        <m:r>
                          <a:rPr lang="en-US" i="1">
                            <a:latin typeface="Cambria Math" panose="02040503050406030204" pitchFamily="18" charset="0"/>
                          </a:rPr>
                          <m:t>𝑛</m:t>
                        </m:r>
                      </m:den>
                    </m:f>
                  </m:oMath>
                </a14:m>
                <a:r>
                  <a:rPr lang="en-US" dirty="0"/>
                  <a:t> 	</a:t>
                </a:r>
                <a:r>
                  <a:rPr lang="en-US" b="1" dirty="0"/>
                  <a:t>Same as for strings</a:t>
                </a:r>
              </a:p>
              <a:p>
                <a:endParaRPr lang="en-US" dirty="0" smtClean="0"/>
              </a:p>
              <a:p>
                <a:r>
                  <a:rPr lang="en-US" b="1" dirty="0" smtClean="0"/>
                  <a:t>An open pipe, that is 0.45 m long, what are </a:t>
                </a:r>
                <a:r>
                  <a:rPr lang="en-US" b="1" dirty="0"/>
                  <a:t>the </a:t>
                </a:r>
                <a:r>
                  <a:rPr lang="en-US" b="1" dirty="0" smtClean="0"/>
                  <a:t>frequencies </a:t>
                </a:r>
                <a:r>
                  <a:rPr lang="en-US" b="1" dirty="0"/>
                  <a:t>of the first three harmonics of this </a:t>
                </a:r>
                <a:r>
                  <a:rPr lang="en-US" b="1" dirty="0" smtClean="0"/>
                  <a:t>pipe? </a:t>
                </a:r>
                <a:r>
                  <a:rPr lang="en-US" b="1" dirty="0"/>
                  <a:t>What are their wavelengths? Sketch each of these harmonics and label the nodes and antinodes</a:t>
                </a:r>
                <a:r>
                  <a:rPr lang="en-US" b="1" dirty="0" smtClean="0"/>
                  <a:t>.</a:t>
                </a:r>
              </a:p>
              <a:p>
                <a:r>
                  <a:rPr lang="en-US" b="1" dirty="0" smtClean="0"/>
                  <a:t>Do the same for a closed pipe of the same length.</a:t>
                </a:r>
                <a:endParaRPr lang="en-US" b="1" dirty="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2"/>
                <a:stretch>
                  <a:fillRect l="-253" r="-2273" b="-178"/>
                </a:stretch>
              </a:blipFill>
            </p:spPr>
            <p:txBody>
              <a:bodyPr/>
              <a:lstStyle/>
              <a:p>
                <a:r>
                  <a:rPr lang="en-US">
                    <a:noFill/>
                  </a:rPr>
                  <a:t> </a:t>
                </a:r>
              </a:p>
            </p:txBody>
          </p:sp>
        </mc:Fallback>
      </mc:AlternateContent>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2869"/>
          <a:stretch/>
        </p:blipFill>
        <p:spPr>
          <a:xfrm>
            <a:off x="7252312" y="2297974"/>
            <a:ext cx="3289413" cy="4027352"/>
          </a:xfrm>
        </p:spPr>
      </p:pic>
    </p:spTree>
    <p:extLst>
      <p:ext uri="{BB962C8B-B14F-4D97-AF65-F5344CB8AC3E}">
        <p14:creationId xmlns:p14="http://schemas.microsoft.com/office/powerpoint/2010/main" val="3891046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waves is half open pipe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1154954" y="3356532"/>
                <a:ext cx="4825158" cy="3416301"/>
              </a:xfrm>
            </p:spPr>
            <p:txBody>
              <a:bodyPr>
                <a:normAutofit lnSpcReduction="10000"/>
              </a:bodyPr>
              <a:lstStyle/>
              <a:p>
                <a:r>
                  <a:rPr lang="en-US" b="1" dirty="0" smtClean="0"/>
                  <a:t>Boundary condition requires a node at the closed end and an antinode at the open end.</a:t>
                </a:r>
              </a:p>
              <a:p>
                <a:r>
                  <a:rPr lang="en-US" b="1" dirty="0" smtClean="0"/>
                  <a:t>Sketch the fundamental in a half open pipe.</a:t>
                </a:r>
              </a:p>
              <a:p>
                <a:r>
                  <a:rPr lang="en-US" b="1" dirty="0" smtClean="0"/>
                  <a:t>Notice the valid modes are still called the first, second, third harmonic etc…</a:t>
                </a:r>
              </a:p>
              <a:p>
                <a:r>
                  <a:rPr lang="en-US" b="1" dirty="0" smtClean="0"/>
                  <a:t>But the mode index values can only be ODD values, 1, 3, 5, 7…</a:t>
                </a:r>
              </a:p>
              <a:p>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𝒇</m:t>
                        </m:r>
                      </m:e>
                      <m:sub>
                        <m:r>
                          <a:rPr lang="en-US" b="1" i="1">
                            <a:latin typeface="Cambria Math" panose="02040503050406030204" pitchFamily="18" charset="0"/>
                          </a:rPr>
                          <m:t>𝒏</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𝒏𝒗</m:t>
                        </m:r>
                      </m:num>
                      <m:den>
                        <m:r>
                          <a:rPr lang="en-US" b="1" i="1" smtClean="0">
                            <a:latin typeface="Cambria Math" panose="02040503050406030204" pitchFamily="18" charset="0"/>
                          </a:rPr>
                          <m:t>𝟒</m:t>
                        </m:r>
                        <m:r>
                          <a:rPr lang="en-US" b="1" i="1">
                            <a:latin typeface="Cambria Math" panose="02040503050406030204" pitchFamily="18" charset="0"/>
                          </a:rPr>
                          <m:t>𝑳</m:t>
                        </m:r>
                      </m:den>
                    </m:f>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𝑛</m:t>
                        </m:r>
                      </m:sub>
                    </m:sSub>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4</m:t>
                        </m:r>
                        <m:r>
                          <a:rPr lang="en-US" i="1">
                            <a:latin typeface="Cambria Math" panose="02040503050406030204" pitchFamily="18" charset="0"/>
                          </a:rPr>
                          <m:t>𝐿</m:t>
                        </m:r>
                      </m:num>
                      <m:den>
                        <m:r>
                          <a:rPr lang="en-US" i="1">
                            <a:latin typeface="Cambria Math" panose="02040503050406030204" pitchFamily="18" charset="0"/>
                          </a:rPr>
                          <m:t>𝑛</m:t>
                        </m:r>
                      </m:den>
                    </m:f>
                  </m:oMath>
                </a14:m>
                <a:r>
                  <a:rPr lang="en-US" dirty="0"/>
                  <a:t> </a:t>
                </a:r>
                <a:r>
                  <a:rPr lang="en-US" dirty="0" smtClean="0"/>
                  <a:t>     n = 1,3,5….</a:t>
                </a:r>
                <a:endParaRPr lang="en-US" b="1" dirty="0" smtClean="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1154954" y="3356532"/>
                <a:ext cx="4825158" cy="3416301"/>
              </a:xfrm>
              <a:blipFill>
                <a:blip r:embed="rId2"/>
                <a:stretch>
                  <a:fillRect l="-253" t="-1964" r="-1515"/>
                </a:stretch>
              </a:blipFill>
            </p:spPr>
            <p:txBody>
              <a:bodyPr/>
              <a:lstStyle/>
              <a:p>
                <a:r>
                  <a:rPr lang="en-US">
                    <a:noFill/>
                  </a:rPr>
                  <a:t> </a:t>
                </a:r>
              </a:p>
            </p:txBody>
          </p:sp>
        </mc:Fallback>
      </mc:AlternateContent>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4136" b="47732"/>
          <a:stretch/>
        </p:blipFill>
        <p:spPr>
          <a:xfrm>
            <a:off x="6422813" y="2603500"/>
            <a:ext cx="5485318" cy="3248660"/>
          </a:xfrm>
        </p:spPr>
      </p:pic>
    </p:spTree>
    <p:extLst>
      <p:ext uri="{BB962C8B-B14F-4D97-AF65-F5344CB8AC3E}">
        <p14:creationId xmlns:p14="http://schemas.microsoft.com/office/powerpoint/2010/main" val="3117142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 and homework</a:t>
            </a:r>
            <a:endParaRPr lang="en-US" dirty="0"/>
          </a:p>
        </p:txBody>
      </p:sp>
      <p:sp>
        <p:nvSpPr>
          <p:cNvPr id="3" name="Content Placeholder 2"/>
          <p:cNvSpPr>
            <a:spLocks noGrp="1"/>
          </p:cNvSpPr>
          <p:nvPr>
            <p:ph idx="1"/>
          </p:nvPr>
        </p:nvSpPr>
        <p:spPr>
          <a:xfrm>
            <a:off x="1154954" y="2603500"/>
            <a:ext cx="9491275" cy="3416300"/>
          </a:xfrm>
        </p:spPr>
        <p:txBody>
          <a:bodyPr>
            <a:normAutofit/>
          </a:bodyPr>
          <a:lstStyle/>
          <a:p>
            <a:pPr lvl="1"/>
            <a:r>
              <a:rPr lang="en-US" b="1" dirty="0" smtClean="0"/>
              <a:t>Exit Slip – Sketch the standing waves for the second harmonic of a wave on a string.  Determine the frequency of the second harmonic if the tension in the string is 152 N and the string has a linear density of 2.5 x 10</a:t>
            </a:r>
            <a:r>
              <a:rPr lang="en-US" b="1" baseline="30000" dirty="0" smtClean="0"/>
              <a:t>-4</a:t>
            </a:r>
            <a:r>
              <a:rPr lang="en-US" b="1" dirty="0" smtClean="0"/>
              <a:t> kg/m. L = 0.55 m long string.</a:t>
            </a:r>
          </a:p>
          <a:p>
            <a:pPr lvl="1"/>
            <a:endParaRPr lang="en-US" b="1" dirty="0" smtClean="0"/>
          </a:p>
          <a:p>
            <a:pPr lvl="1"/>
            <a:endParaRPr lang="en-US" b="1" dirty="0"/>
          </a:p>
          <a:p>
            <a:pPr lvl="1"/>
            <a:r>
              <a:rPr lang="en-US" b="1" dirty="0" smtClean="0"/>
              <a:t>What’s due? (homework for a homework check next class)</a:t>
            </a:r>
          </a:p>
          <a:p>
            <a:pPr lvl="2"/>
            <a:r>
              <a:rPr lang="en-US" b="1" dirty="0"/>
              <a:t>p189 </a:t>
            </a:r>
            <a:r>
              <a:rPr lang="en-US" b="1" dirty="0" smtClean="0"/>
              <a:t>#32-43</a:t>
            </a:r>
            <a:endParaRPr lang="en-US" b="1" dirty="0"/>
          </a:p>
          <a:p>
            <a:pPr lvl="1"/>
            <a:r>
              <a:rPr lang="en-US" b="1" dirty="0" smtClean="0"/>
              <a:t>What’s next? (What to read to prepare for the next class.</a:t>
            </a:r>
          </a:p>
          <a:p>
            <a:pPr lvl="2"/>
            <a:r>
              <a:rPr lang="en-US" b="1" dirty="0" smtClean="0"/>
              <a:t>Start reviewing for the Waves Test tentatively 11/1 </a:t>
            </a:r>
            <a:endParaRPr lang="en-US" b="1" dirty="0"/>
          </a:p>
        </p:txBody>
      </p:sp>
    </p:spTree>
    <p:extLst>
      <p:ext uri="{BB962C8B-B14F-4D97-AF65-F5344CB8AC3E}">
        <p14:creationId xmlns:p14="http://schemas.microsoft.com/office/powerpoint/2010/main" val="2440674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Objectives/Agenda/Assignment</a:t>
            </a:r>
            <a:endParaRPr lang="en-US" dirty="0"/>
          </a:p>
        </p:txBody>
      </p:sp>
      <p:sp>
        <p:nvSpPr>
          <p:cNvPr id="3" name="Content Placeholder 2"/>
          <p:cNvSpPr>
            <a:spLocks noGrp="1"/>
          </p:cNvSpPr>
          <p:nvPr>
            <p:ph sz="half" idx="1"/>
          </p:nvPr>
        </p:nvSpPr>
        <p:spPr>
          <a:xfrm>
            <a:off x="1128828" y="2603500"/>
            <a:ext cx="10067228" cy="3416301"/>
          </a:xfrm>
        </p:spPr>
        <p:txBody>
          <a:bodyPr>
            <a:normAutofit fontScale="92500" lnSpcReduction="20000"/>
          </a:bodyPr>
          <a:lstStyle/>
          <a:p>
            <a:r>
              <a:rPr lang="en-US" sz="2000" b="1" dirty="0" smtClean="0"/>
              <a:t>Objective:  </a:t>
            </a:r>
          </a:p>
          <a:p>
            <a:pPr lvl="1"/>
            <a:r>
              <a:rPr lang="en-US" sz="1800" b="1" dirty="0" smtClean="0"/>
              <a:t>4.5 Standing Waves</a:t>
            </a:r>
          </a:p>
          <a:p>
            <a:r>
              <a:rPr lang="en-US" sz="2000" b="1" dirty="0" smtClean="0"/>
              <a:t>Agenda:</a:t>
            </a:r>
          </a:p>
          <a:p>
            <a:pPr lvl="1"/>
            <a:r>
              <a:rPr lang="en-US" sz="1700" b="1" dirty="0" smtClean="0"/>
              <a:t>Production of standing waves demo</a:t>
            </a:r>
          </a:p>
          <a:p>
            <a:pPr lvl="1"/>
            <a:r>
              <a:rPr lang="en-US" sz="1700" b="1" dirty="0" smtClean="0"/>
              <a:t>Common Characteristics of standing waves</a:t>
            </a:r>
          </a:p>
          <a:p>
            <a:pPr lvl="1"/>
            <a:r>
              <a:rPr lang="en-US" sz="1700" b="1" dirty="0" smtClean="0"/>
              <a:t>Standing Waves on a string. </a:t>
            </a:r>
          </a:p>
          <a:p>
            <a:pPr lvl="1"/>
            <a:r>
              <a:rPr lang="en-US" sz="1700" b="1" dirty="0" smtClean="0"/>
              <a:t>Standing Waves in an open pipe. </a:t>
            </a:r>
          </a:p>
          <a:p>
            <a:pPr lvl="1"/>
            <a:r>
              <a:rPr lang="en-US" sz="1700" b="1" dirty="0" smtClean="0"/>
              <a:t>Standing Waves in a closed pipe</a:t>
            </a:r>
            <a:r>
              <a:rPr lang="en-US" sz="1700" b="1" dirty="0"/>
              <a:t>. </a:t>
            </a:r>
            <a:endParaRPr lang="en-US" sz="1700" b="1" dirty="0" smtClean="0"/>
          </a:p>
          <a:p>
            <a:pPr lvl="1"/>
            <a:r>
              <a:rPr lang="en-US" sz="1700" b="1" dirty="0" smtClean="0"/>
              <a:t>Standing Waves in a half open pipe</a:t>
            </a:r>
            <a:endParaRPr lang="en-US" sz="1700" dirty="0"/>
          </a:p>
          <a:p>
            <a:r>
              <a:rPr lang="en-US" b="1" dirty="0" smtClean="0"/>
              <a:t>Assignment</a:t>
            </a:r>
            <a:r>
              <a:rPr lang="en-US" b="1" dirty="0"/>
              <a:t>: </a:t>
            </a:r>
            <a:r>
              <a:rPr lang="en-US" b="1" dirty="0" smtClean="0"/>
              <a:t>p189 #34-43</a:t>
            </a:r>
            <a:endParaRPr lang="en-US" b="1" dirty="0"/>
          </a:p>
          <a:p>
            <a:endParaRPr lang="en-US" sz="2000" b="1" dirty="0" smtClean="0"/>
          </a:p>
        </p:txBody>
      </p:sp>
    </p:spTree>
    <p:extLst>
      <p:ext uri="{BB962C8B-B14F-4D97-AF65-F5344CB8AC3E}">
        <p14:creationId xmlns:p14="http://schemas.microsoft.com/office/powerpoint/2010/main" val="1078414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Standing waves demo</a:t>
            </a:r>
            <a:endParaRPr lang="en-US" dirty="0"/>
          </a:p>
        </p:txBody>
      </p:sp>
      <p:sp>
        <p:nvSpPr>
          <p:cNvPr id="6" name="Content Placeholder 5"/>
          <p:cNvSpPr>
            <a:spLocks noGrp="1"/>
          </p:cNvSpPr>
          <p:nvPr>
            <p:ph idx="1"/>
          </p:nvPr>
        </p:nvSpPr>
        <p:spPr>
          <a:xfrm>
            <a:off x="1154954" y="2603499"/>
            <a:ext cx="8825659" cy="3301355"/>
          </a:xfrm>
        </p:spPr>
        <p:txBody>
          <a:bodyPr>
            <a:normAutofit/>
          </a:bodyPr>
          <a:lstStyle/>
          <a:p>
            <a:r>
              <a:rPr lang="en-US" b="1" dirty="0"/>
              <a:t>Demonstration using string vibration to generate standing </a:t>
            </a:r>
            <a:r>
              <a:rPr lang="en-US" b="1" dirty="0" smtClean="0"/>
              <a:t>waves similar to what we saw with the transverse waves on springs.</a:t>
            </a:r>
            <a:endParaRPr lang="en-US" b="1" dirty="0"/>
          </a:p>
          <a:p>
            <a:r>
              <a:rPr lang="en-US" b="1" dirty="0" smtClean="0">
                <a:hlinkClick r:id="rId2"/>
              </a:rPr>
              <a:t>https</a:t>
            </a:r>
            <a:r>
              <a:rPr lang="en-US" b="1" dirty="0">
                <a:hlinkClick r:id="rId2"/>
              </a:rPr>
              <a:t>://</a:t>
            </a:r>
            <a:r>
              <a:rPr lang="en-US" b="1" dirty="0" smtClean="0">
                <a:hlinkClick r:id="rId2"/>
              </a:rPr>
              <a:t>www.youtube.com/watch?v</a:t>
            </a:r>
            <a:r>
              <a:rPr lang="en-US" b="1" dirty="0">
                <a:hlinkClick r:id="rId2"/>
              </a:rPr>
              <a:t>=-</a:t>
            </a:r>
            <a:r>
              <a:rPr lang="en-US" b="1" dirty="0" smtClean="0">
                <a:hlinkClick r:id="rId2"/>
              </a:rPr>
              <a:t>gr7KmTOrx0</a:t>
            </a:r>
            <a:r>
              <a:rPr lang="en-US" b="1" dirty="0" smtClean="0"/>
              <a:t> – (also has high speed camera) </a:t>
            </a:r>
          </a:p>
          <a:p>
            <a:r>
              <a:rPr lang="en-US" b="1" dirty="0" smtClean="0"/>
              <a:t>Relate the wavelength to the length of the string for each standing wave mode to discover the relationship between wavelength and string length.</a:t>
            </a:r>
            <a:endParaRPr lang="en-US" b="1" dirty="0"/>
          </a:p>
          <a:p>
            <a:r>
              <a:rPr lang="en-US" b="1" dirty="0" smtClean="0"/>
              <a:t>Record as many characteristics / observations of a standing wave as you can. (Compare your answers with the next slide.)</a:t>
            </a:r>
          </a:p>
        </p:txBody>
      </p:sp>
    </p:spTree>
    <p:extLst>
      <p:ext uri="{BB962C8B-B14F-4D97-AF65-F5344CB8AC3E}">
        <p14:creationId xmlns:p14="http://schemas.microsoft.com/office/powerpoint/2010/main" val="140994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Standing Waves</a:t>
            </a:r>
            <a:endParaRPr lang="en-US" dirty="0"/>
          </a:p>
        </p:txBody>
      </p:sp>
      <p:sp>
        <p:nvSpPr>
          <p:cNvPr id="3" name="Content Placeholder 2"/>
          <p:cNvSpPr>
            <a:spLocks noGrp="1"/>
          </p:cNvSpPr>
          <p:nvPr>
            <p:ph idx="1"/>
          </p:nvPr>
        </p:nvSpPr>
        <p:spPr>
          <a:xfrm>
            <a:off x="1154954" y="2603500"/>
            <a:ext cx="10457926" cy="3416300"/>
          </a:xfrm>
        </p:spPr>
        <p:txBody>
          <a:bodyPr/>
          <a:lstStyle/>
          <a:p>
            <a:r>
              <a:rPr lang="en-US" b="1" dirty="0" smtClean="0"/>
              <a:t>Peaks do not move left or right. </a:t>
            </a:r>
          </a:p>
          <a:p>
            <a:r>
              <a:rPr lang="en-US" b="1" dirty="0" smtClean="0"/>
              <a:t>There are some points that do not move at all = Nodes.</a:t>
            </a:r>
          </a:p>
          <a:p>
            <a:r>
              <a:rPr lang="en-US" b="1" dirty="0" smtClean="0"/>
              <a:t>Halfway between nodes, the string will have its maximum amplitude = Antinodes</a:t>
            </a:r>
          </a:p>
          <a:p>
            <a:r>
              <a:rPr lang="en-US" b="1" dirty="0" smtClean="0"/>
              <a:t>Points within a loop all move in the same direction at a given moment in time. </a:t>
            </a:r>
          </a:p>
          <a:p>
            <a:pPr lvl="1"/>
            <a:r>
              <a:rPr lang="en-US" b="1" dirty="0" smtClean="0"/>
              <a:t>Points in adjacent loops move in the opposite direction at the same moment. </a:t>
            </a:r>
          </a:p>
          <a:p>
            <a:r>
              <a:rPr lang="en-US" b="1" dirty="0" smtClean="0"/>
              <a:t>The amplitude of oscillations along the string mark out a sine function.</a:t>
            </a:r>
          </a:p>
          <a:p>
            <a:r>
              <a:rPr lang="en-US" b="1" dirty="0" smtClean="0"/>
              <a:t>A standing wave does not transfer energy.</a:t>
            </a:r>
            <a:endParaRPr lang="en-US" b="1" dirty="0"/>
          </a:p>
        </p:txBody>
      </p:sp>
    </p:spTree>
    <p:extLst>
      <p:ext uri="{BB962C8B-B14F-4D97-AF65-F5344CB8AC3E}">
        <p14:creationId xmlns:p14="http://schemas.microsoft.com/office/powerpoint/2010/main" val="111059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with reflected wave</a:t>
            </a:r>
            <a:endParaRPr lang="en-US" dirty="0"/>
          </a:p>
        </p:txBody>
      </p:sp>
      <p:sp>
        <p:nvSpPr>
          <p:cNvPr id="3" name="Content Placeholder 2"/>
          <p:cNvSpPr>
            <a:spLocks noGrp="1"/>
          </p:cNvSpPr>
          <p:nvPr>
            <p:ph idx="1"/>
          </p:nvPr>
        </p:nvSpPr>
        <p:spPr>
          <a:xfrm>
            <a:off x="1154954" y="2603500"/>
            <a:ext cx="9797930" cy="2018008"/>
          </a:xfrm>
        </p:spPr>
        <p:txBody>
          <a:bodyPr>
            <a:noAutofit/>
          </a:bodyPr>
          <a:lstStyle/>
          <a:p>
            <a:r>
              <a:rPr lang="en-US" sz="2000" b="1" dirty="0" smtClean="0"/>
              <a:t>What’s going on?</a:t>
            </a:r>
          </a:p>
          <a:p>
            <a:r>
              <a:rPr lang="en-US" sz="2000" b="1" dirty="0" smtClean="0"/>
              <a:t>A </a:t>
            </a:r>
            <a:r>
              <a:rPr lang="en-US" sz="2000" b="1" dirty="0"/>
              <a:t>single wave </a:t>
            </a:r>
            <a:r>
              <a:rPr lang="en-US" sz="2000" b="1" u="sng" dirty="0"/>
              <a:t>interferes with itself </a:t>
            </a:r>
            <a:r>
              <a:rPr lang="en-US" sz="2000" b="1" dirty="0"/>
              <a:t>after being reflected.  It alternates between </a:t>
            </a:r>
            <a:r>
              <a:rPr lang="en-US" sz="2000" b="1" u="sng" dirty="0"/>
              <a:t>completely constructively and completely destructively</a:t>
            </a:r>
            <a:r>
              <a:rPr lang="en-US" sz="2000" b="1" dirty="0"/>
              <a:t>.</a:t>
            </a:r>
          </a:p>
          <a:p>
            <a:r>
              <a:rPr lang="en-US" sz="2000" b="1" dirty="0"/>
              <a:t>Only happens at </a:t>
            </a:r>
            <a:r>
              <a:rPr lang="en-US" sz="2000" b="1" u="sng" dirty="0"/>
              <a:t>particular </a:t>
            </a:r>
            <a:r>
              <a:rPr lang="en-US" sz="2000" b="1" u="sng" dirty="0" smtClean="0"/>
              <a:t>frequencies</a:t>
            </a:r>
            <a:r>
              <a:rPr lang="en-US" sz="2000" b="1" u="sng" dirty="0"/>
              <a:t> </a:t>
            </a:r>
            <a:r>
              <a:rPr lang="en-US" sz="2000" b="1" dirty="0" smtClean="0"/>
              <a:t>such that the displacement at the boundaries is either zero at all times or in maximum amplitude oscillation.</a:t>
            </a:r>
            <a:endParaRPr lang="en-US" sz="2000" b="1" dirty="0"/>
          </a:p>
        </p:txBody>
      </p:sp>
      <p:pic>
        <p:nvPicPr>
          <p:cNvPr id="4" name="Picture 3"/>
          <p:cNvPicPr>
            <a:picLocks noChangeAspect="1"/>
          </p:cNvPicPr>
          <p:nvPr/>
        </p:nvPicPr>
        <p:blipFill rotWithShape="1">
          <a:blip r:embed="rId2"/>
          <a:srcRect l="50913" t="24735" r="27408" b="53466"/>
          <a:stretch/>
        </p:blipFill>
        <p:spPr>
          <a:xfrm>
            <a:off x="1603747" y="4559516"/>
            <a:ext cx="2518802" cy="1552845"/>
          </a:xfrm>
          <a:prstGeom prst="rect">
            <a:avLst/>
          </a:prstGeom>
        </p:spPr>
      </p:pic>
      <p:pic>
        <p:nvPicPr>
          <p:cNvPr id="5" name="Picture 4"/>
          <p:cNvPicPr>
            <a:picLocks noChangeAspect="1"/>
          </p:cNvPicPr>
          <p:nvPr/>
        </p:nvPicPr>
        <p:blipFill rotWithShape="1">
          <a:blip r:embed="rId3"/>
          <a:srcRect l="49603" t="56727" r="27170" b="22113"/>
          <a:stretch/>
        </p:blipFill>
        <p:spPr>
          <a:xfrm>
            <a:off x="4868796" y="4559516"/>
            <a:ext cx="2819039" cy="1574586"/>
          </a:xfrm>
          <a:prstGeom prst="rect">
            <a:avLst/>
          </a:prstGeom>
        </p:spPr>
      </p:pic>
      <p:pic>
        <p:nvPicPr>
          <p:cNvPr id="6" name="Picture 5"/>
          <p:cNvPicPr>
            <a:picLocks noChangeAspect="1"/>
          </p:cNvPicPr>
          <p:nvPr/>
        </p:nvPicPr>
        <p:blipFill rotWithShape="1">
          <a:blip r:embed="rId2"/>
          <a:srcRect l="50913" t="24735" r="27408" b="52898"/>
          <a:stretch/>
        </p:blipFill>
        <p:spPr>
          <a:xfrm flipV="1">
            <a:off x="8434082" y="4621508"/>
            <a:ext cx="2518802" cy="1593311"/>
          </a:xfrm>
          <a:prstGeom prst="rect">
            <a:avLst/>
          </a:prstGeom>
        </p:spPr>
      </p:pic>
    </p:spTree>
    <p:extLst>
      <p:ext uri="{BB962C8B-B14F-4D97-AF65-F5344CB8AC3E}">
        <p14:creationId xmlns:p14="http://schemas.microsoft.com/office/powerpoint/2010/main" val="3888865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Standing waves on a string</a:t>
            </a:r>
            <a:endParaRPr lang="en-US" dirty="0"/>
          </a:p>
        </p:txBody>
      </p:sp>
      <p:sp>
        <p:nvSpPr>
          <p:cNvPr id="6" name="Content Placeholder 5"/>
          <p:cNvSpPr>
            <a:spLocks noGrp="1"/>
          </p:cNvSpPr>
          <p:nvPr>
            <p:ph idx="1"/>
          </p:nvPr>
        </p:nvSpPr>
        <p:spPr>
          <a:xfrm>
            <a:off x="1154954" y="2603499"/>
            <a:ext cx="8825659" cy="3927929"/>
          </a:xfrm>
        </p:spPr>
        <p:txBody>
          <a:bodyPr>
            <a:normAutofit/>
          </a:bodyPr>
          <a:lstStyle/>
          <a:p>
            <a:r>
              <a:rPr lang="en-US" b="1" dirty="0" smtClean="0"/>
              <a:t>First frequency that forms one loop is called the fundamental frequency because all other frequencies occur at multiples of the fundamental.</a:t>
            </a:r>
          </a:p>
          <a:p>
            <a:r>
              <a:rPr lang="en-US" b="1" dirty="0" smtClean="0"/>
              <a:t>The fundamental is also called the first harmonic or the n=1 harmonic.</a:t>
            </a:r>
          </a:p>
          <a:p>
            <a:r>
              <a:rPr lang="en-US" b="1" dirty="0" smtClean="0"/>
              <a:t>F</a:t>
            </a:r>
            <a:r>
              <a:rPr lang="en-US" b="1" baseline="-25000" dirty="0" smtClean="0"/>
              <a:t>1</a:t>
            </a:r>
            <a:r>
              <a:rPr lang="en-US" b="1" dirty="0" smtClean="0"/>
              <a:t> = fundamental frequency 					</a:t>
            </a:r>
            <a:r>
              <a:rPr lang="el-GR" b="1" dirty="0" smtClean="0"/>
              <a:t>λ</a:t>
            </a:r>
            <a:r>
              <a:rPr lang="en-US" b="1" baseline="-25000" dirty="0" smtClean="0"/>
              <a:t>1</a:t>
            </a:r>
            <a:r>
              <a:rPr lang="en-US" b="1" dirty="0" smtClean="0"/>
              <a:t> =  2L</a:t>
            </a:r>
          </a:p>
          <a:p>
            <a:r>
              <a:rPr lang="en-US" b="1" dirty="0" smtClean="0"/>
              <a:t>F</a:t>
            </a:r>
            <a:r>
              <a:rPr lang="en-US" b="1" baseline="-25000" dirty="0" smtClean="0"/>
              <a:t>2</a:t>
            </a:r>
            <a:r>
              <a:rPr lang="en-US" b="1" dirty="0" smtClean="0"/>
              <a:t> = second harmonic = 2F</a:t>
            </a:r>
            <a:r>
              <a:rPr lang="en-US" b="1" baseline="-25000" dirty="0" smtClean="0"/>
              <a:t>1					</a:t>
            </a:r>
            <a:r>
              <a:rPr lang="el-GR" b="1" dirty="0" smtClean="0"/>
              <a:t>λ</a:t>
            </a:r>
            <a:r>
              <a:rPr lang="en-US" b="1" baseline="-25000" dirty="0" smtClean="0"/>
              <a:t>2</a:t>
            </a:r>
            <a:r>
              <a:rPr lang="en-US" b="1" dirty="0" smtClean="0"/>
              <a:t> =  L </a:t>
            </a:r>
          </a:p>
          <a:p>
            <a:r>
              <a:rPr lang="en-US" b="1" dirty="0" smtClean="0"/>
              <a:t>F</a:t>
            </a:r>
            <a:r>
              <a:rPr lang="en-US" b="1" baseline="-25000" dirty="0" smtClean="0"/>
              <a:t>3</a:t>
            </a:r>
            <a:r>
              <a:rPr lang="en-US" b="1" dirty="0" smtClean="0"/>
              <a:t> = third harmonic = 3F</a:t>
            </a:r>
            <a:r>
              <a:rPr lang="en-US" b="1" baseline="-25000" dirty="0" smtClean="0"/>
              <a:t>1						</a:t>
            </a:r>
            <a:r>
              <a:rPr lang="el-GR" b="1" dirty="0" smtClean="0"/>
              <a:t>λ</a:t>
            </a:r>
            <a:r>
              <a:rPr lang="en-US" b="1" baseline="-25000" dirty="0" smtClean="0"/>
              <a:t>3</a:t>
            </a:r>
            <a:r>
              <a:rPr lang="en-US" b="1" dirty="0" smtClean="0"/>
              <a:t> =  2L/3</a:t>
            </a:r>
          </a:p>
          <a:p>
            <a:r>
              <a:rPr lang="en-US" b="1" dirty="0" err="1" smtClean="0"/>
              <a:t>F</a:t>
            </a:r>
            <a:r>
              <a:rPr lang="en-US" b="1" baseline="-25000" dirty="0" err="1" smtClean="0"/>
              <a:t>n</a:t>
            </a:r>
            <a:r>
              <a:rPr lang="en-US" b="1" dirty="0" smtClean="0"/>
              <a:t> = nF</a:t>
            </a:r>
            <a:r>
              <a:rPr lang="en-US" b="1" baseline="-25000" dirty="0" smtClean="0"/>
              <a:t>1</a:t>
            </a:r>
            <a:r>
              <a:rPr lang="en-US" b="1" dirty="0" smtClean="0"/>
              <a:t>										</a:t>
            </a:r>
            <a:r>
              <a:rPr lang="el-GR" b="1" dirty="0" smtClean="0"/>
              <a:t>λ</a:t>
            </a:r>
            <a:r>
              <a:rPr lang="en-US" b="1" baseline="-25000" dirty="0" smtClean="0"/>
              <a:t>n</a:t>
            </a:r>
            <a:r>
              <a:rPr lang="en-US" b="1" dirty="0" smtClean="0"/>
              <a:t> =  2L/n</a:t>
            </a:r>
          </a:p>
          <a:p>
            <a:r>
              <a:rPr lang="en-US" b="1" dirty="0" smtClean="0"/>
              <a:t>n = mode number  		</a:t>
            </a:r>
          </a:p>
          <a:p>
            <a:pPr marL="0" indent="0">
              <a:buNone/>
            </a:pPr>
            <a:endParaRPr lang="en-US" b="1" dirty="0" smtClean="0"/>
          </a:p>
          <a:p>
            <a:endParaRPr lang="en-US"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7470" y="3144469"/>
            <a:ext cx="2581275" cy="2838450"/>
          </a:xfrm>
          <a:prstGeom prst="rect">
            <a:avLst/>
          </a:prstGeom>
        </p:spPr>
      </p:pic>
    </p:spTree>
    <p:extLst>
      <p:ext uri="{BB962C8B-B14F-4D97-AF65-F5344CB8AC3E}">
        <p14:creationId xmlns:p14="http://schemas.microsoft.com/office/powerpoint/2010/main" val="116352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waves on a string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54954" y="2603500"/>
                <a:ext cx="10437778" cy="3416300"/>
              </a:xfrm>
            </p:spPr>
            <p:txBody>
              <a:bodyPr>
                <a:normAutofit/>
              </a:bodyPr>
              <a:lstStyle/>
              <a:p>
                <a:r>
                  <a:rPr lang="en-US" b="1" dirty="0" smtClean="0"/>
                  <a:t>The specific frequency measured is dependent on the velocity of the waves on the string.</a:t>
                </a:r>
              </a:p>
              <a:p>
                <a:r>
                  <a:rPr lang="en-US" b="1" dirty="0" smtClean="0"/>
                  <a:t>The velocity of waves on a string are given by </a:t>
                </a:r>
                <a14:m>
                  <m:oMath xmlns:m="http://schemas.openxmlformats.org/officeDocument/2006/math">
                    <m:r>
                      <a:rPr lang="en-US" b="1" i="1" smtClean="0">
                        <a:latin typeface="Cambria Math" panose="02040503050406030204" pitchFamily="18" charset="0"/>
                      </a:rPr>
                      <m:t>𝒗</m:t>
                    </m:r>
                    <m:r>
                      <a:rPr lang="en-US" b="1" i="1" smtClean="0">
                        <a:latin typeface="Cambria Math" panose="02040503050406030204" pitchFamily="18" charset="0"/>
                      </a:rPr>
                      <m:t>=</m:t>
                    </m:r>
                    <m:rad>
                      <m:radPr>
                        <m:degHide m:val="on"/>
                        <m:ctrlPr>
                          <a:rPr lang="en-US" b="1" i="1" smtClean="0">
                            <a:latin typeface="Cambria Math" panose="02040503050406030204" pitchFamily="18" charset="0"/>
                          </a:rPr>
                        </m:ctrlPr>
                      </m:radPr>
                      <m:deg/>
                      <m:e>
                        <m:f>
                          <m:fPr>
                            <m:ctrlPr>
                              <a:rPr lang="en-US" b="1" i="1" smtClean="0">
                                <a:latin typeface="Cambria Math" panose="02040503050406030204" pitchFamily="18" charset="0"/>
                              </a:rPr>
                            </m:ctrlPr>
                          </m:fPr>
                          <m:num>
                            <m:r>
                              <a:rPr lang="en-US" b="1" i="1" smtClean="0">
                                <a:latin typeface="Cambria Math" panose="02040503050406030204" pitchFamily="18" charset="0"/>
                              </a:rPr>
                              <m:t>𝑻𝒆𝒏𝒔𝒊𝒐𝒏</m:t>
                            </m:r>
                          </m:num>
                          <m:den>
                            <m:r>
                              <a:rPr lang="en-US" b="1" i="1" smtClean="0">
                                <a:latin typeface="Cambria Math" panose="02040503050406030204" pitchFamily="18" charset="0"/>
                              </a:rPr>
                              <m:t>𝑳𝒊𝒏𝒆𝒂𝒓</m:t>
                            </m:r>
                            <m:r>
                              <a:rPr lang="en-US" b="1" i="1" smtClean="0">
                                <a:latin typeface="Cambria Math" panose="02040503050406030204" pitchFamily="18" charset="0"/>
                              </a:rPr>
                              <m:t> </m:t>
                            </m:r>
                            <m:r>
                              <a:rPr lang="en-US" b="1" i="1" smtClean="0">
                                <a:latin typeface="Cambria Math" panose="02040503050406030204" pitchFamily="18" charset="0"/>
                              </a:rPr>
                              <m:t>𝑫𝒆𝒏𝒔𝒊𝒕𝒚</m:t>
                            </m:r>
                          </m:den>
                        </m:f>
                      </m:e>
                    </m:rad>
                    <m:r>
                      <a:rPr lang="en-US" b="1" i="1" smtClean="0">
                        <a:latin typeface="Cambria Math" panose="02040503050406030204" pitchFamily="18" charset="0"/>
                      </a:rPr>
                      <m:t>=</m:t>
                    </m:r>
                    <m:rad>
                      <m:radPr>
                        <m:degHide m:val="on"/>
                        <m:ctrlPr>
                          <a:rPr lang="en-US" b="1" i="1" smtClean="0">
                            <a:latin typeface="Cambria Math" panose="02040503050406030204" pitchFamily="18" charset="0"/>
                          </a:rPr>
                        </m:ctrlPr>
                      </m:radPr>
                      <m:deg/>
                      <m:e>
                        <m:f>
                          <m:fPr>
                            <m:ctrlPr>
                              <a:rPr lang="en-US" b="1" i="1" smtClean="0">
                                <a:latin typeface="Cambria Math" panose="02040503050406030204" pitchFamily="18" charset="0"/>
                              </a:rPr>
                            </m:ctrlPr>
                          </m:fPr>
                          <m:num>
                            <m:r>
                              <a:rPr lang="en-US" b="1" i="1" smtClean="0">
                                <a:latin typeface="Cambria Math" panose="02040503050406030204" pitchFamily="18" charset="0"/>
                              </a:rPr>
                              <m:t>𝑻</m:t>
                            </m:r>
                          </m:num>
                          <m:den>
                            <m:r>
                              <a:rPr lang="en-US" b="1" i="1" smtClean="0">
                                <a:latin typeface="Cambria Math" panose="02040503050406030204" pitchFamily="18" charset="0"/>
                                <a:ea typeface="Cambria Math" panose="02040503050406030204" pitchFamily="18" charset="0"/>
                              </a:rPr>
                              <m:t>𝝁</m:t>
                            </m:r>
                          </m:den>
                        </m:f>
                      </m:e>
                    </m:rad>
                  </m:oMath>
                </a14:m>
                <a:r>
                  <a:rPr lang="en-US" b="1" dirty="0" smtClean="0"/>
                  <a:t> 	</a:t>
                </a:r>
                <a:r>
                  <a:rPr lang="en-US" sz="1600" b="1" dirty="0" smtClean="0"/>
                  <a:t>(not in data packet)</a:t>
                </a:r>
              </a:p>
              <a:p>
                <a:pPr lvl="1"/>
                <a:r>
                  <a:rPr lang="en-US" b="1" dirty="0" smtClean="0"/>
                  <a:t>Linear density = </a:t>
                </a:r>
                <a:r>
                  <a:rPr lang="el-GR" b="1" dirty="0" smtClean="0"/>
                  <a:t>μ</a:t>
                </a:r>
                <a:r>
                  <a:rPr lang="en-US" b="1" dirty="0" smtClean="0"/>
                  <a:t> = mass/length</a:t>
                </a:r>
              </a:p>
              <a:p>
                <a:endParaRPr lang="en-US" b="1" i="1" dirty="0" smtClean="0">
                  <a:latin typeface="Cambria Math" panose="02040503050406030204" pitchFamily="18" charset="0"/>
                </a:endParaRPr>
              </a:p>
              <a:p>
                <a14:m>
                  <m:oMath xmlns:m="http://schemas.openxmlformats.org/officeDocument/2006/math">
                    <m:r>
                      <a:rPr lang="en-US" b="1" i="1" smtClean="0">
                        <a:latin typeface="Cambria Math" panose="02040503050406030204" pitchFamily="18" charset="0"/>
                      </a:rPr>
                      <m:t>𝒗</m:t>
                    </m:r>
                    <m:r>
                      <a:rPr lang="en-US" b="1" i="1"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𝝀</m:t>
                    </m:r>
                    <m:r>
                      <a:rPr lang="en-US" b="1" i="1" smtClean="0">
                        <a:latin typeface="Cambria Math" panose="02040503050406030204" pitchFamily="18" charset="0"/>
                        <a:ea typeface="Cambria Math" panose="02040503050406030204" pitchFamily="18" charset="0"/>
                      </a:rPr>
                      <m:t>𝒇</m:t>
                    </m:r>
                    <m:r>
                      <a:rPr lang="en-US" b="1" i="1" smtClean="0">
                        <a:latin typeface="Cambria Math" panose="02040503050406030204" pitchFamily="18" charset="0"/>
                        <a:ea typeface="Cambria Math" panose="02040503050406030204" pitchFamily="18" charset="0"/>
                      </a:rPr>
                      <m:t>	</m:t>
                    </m:r>
                  </m:oMath>
                </a14:m>
                <a:r>
                  <a:rPr lang="en-US" b="1" dirty="0" smtClean="0"/>
                  <a:t>	</a:t>
                </a:r>
                <a14:m>
                  <m:oMath xmlns:m="http://schemas.openxmlformats.org/officeDocument/2006/math">
                    <m:r>
                      <a:rPr lang="en-US" b="1" i="1">
                        <a:latin typeface="Cambria Math" panose="02040503050406030204" pitchFamily="18" charset="0"/>
                      </a:rPr>
                      <m:t>𝒗</m:t>
                    </m:r>
                    <m:r>
                      <a:rPr lang="en-US" b="1" i="1">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𝟐</m:t>
                        </m:r>
                        <m:r>
                          <a:rPr lang="en-US" b="1" i="1" smtClean="0">
                            <a:latin typeface="Cambria Math" panose="02040503050406030204" pitchFamily="18" charset="0"/>
                          </a:rPr>
                          <m:t>𝑳</m:t>
                        </m:r>
                      </m:num>
                      <m:den>
                        <m:r>
                          <a:rPr lang="en-US" b="1" i="1" smtClean="0">
                            <a:latin typeface="Cambria Math" panose="02040503050406030204" pitchFamily="18" charset="0"/>
                          </a:rPr>
                          <m:t>𝒏</m:t>
                        </m:r>
                      </m:den>
                    </m:f>
                    <m:r>
                      <a:rPr lang="en-US" b="1" i="1">
                        <a:latin typeface="Cambria Math" panose="02040503050406030204" pitchFamily="18" charset="0"/>
                        <a:ea typeface="Cambria Math" panose="02040503050406030204" pitchFamily="18" charset="0"/>
                      </a:rPr>
                      <m:t>𝒇</m:t>
                    </m:r>
                  </m:oMath>
                </a14:m>
                <a:r>
                  <a:rPr lang="en-US" b="1" dirty="0" smtClean="0"/>
                  <a:t>		</a:t>
                </a:r>
                <a14:m>
                  <m:oMath xmlns:m="http://schemas.openxmlformats.org/officeDocument/2006/math">
                    <m:r>
                      <a:rPr lang="en-US" b="1" i="1" smtClean="0">
                        <a:latin typeface="Cambria Math" panose="02040503050406030204" pitchFamily="18" charset="0"/>
                      </a:rPr>
                      <m:t>𝒇</m:t>
                    </m:r>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rPr>
                          <m:t>𝒏𝒗</m:t>
                        </m:r>
                      </m:num>
                      <m:den>
                        <m:r>
                          <a:rPr lang="en-US" b="1" i="1" smtClean="0">
                            <a:latin typeface="Cambria Math" panose="02040503050406030204" pitchFamily="18" charset="0"/>
                          </a:rPr>
                          <m:t>𝟐</m:t>
                        </m:r>
                        <m:r>
                          <a:rPr lang="en-US" b="1" i="1" smtClean="0">
                            <a:latin typeface="Cambria Math" panose="02040503050406030204" pitchFamily="18" charset="0"/>
                          </a:rPr>
                          <m:t>𝑳</m:t>
                        </m:r>
                      </m:den>
                    </m:f>
                  </m:oMath>
                </a14:m>
                <a:r>
                  <a:rPr lang="en-US" b="1"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𝑛</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𝐿</m:t>
                        </m:r>
                      </m:num>
                      <m:den>
                        <m:r>
                          <a:rPr lang="en-US" i="1">
                            <a:latin typeface="Cambria Math" panose="02040503050406030204" pitchFamily="18" charset="0"/>
                          </a:rPr>
                          <m:t>𝑛</m:t>
                        </m:r>
                      </m:den>
                    </m:f>
                  </m:oMath>
                </a14:m>
                <a:endParaRPr lang="en-US" b="1" dirty="0"/>
              </a:p>
              <a:p>
                <a:r>
                  <a:rPr lang="en-US" b="1" dirty="0" smtClean="0"/>
                  <a:t>A string with linear density of of 0.350 g/m is stretched to 0.65 m with a tension of 78 N. What are the frequencies of the first three harmonics of this string? What are their wavelengths? Sketch each of these harmonics and label the nodes and antinodes.</a:t>
                </a:r>
              </a:p>
              <a:p>
                <a:endParaRPr lang="en-US" b="1" dirty="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54954" y="2603500"/>
                <a:ext cx="10437778" cy="3416300"/>
              </a:xfrm>
              <a:blipFill>
                <a:blip r:embed="rId2"/>
                <a:stretch>
                  <a:fillRect l="-117" t="-891"/>
                </a:stretch>
              </a:blipFill>
            </p:spPr>
            <p:txBody>
              <a:bodyPr/>
              <a:lstStyle/>
              <a:p>
                <a:r>
                  <a:rPr lang="en-US">
                    <a:noFill/>
                  </a:rPr>
                  <a:t> </a:t>
                </a:r>
              </a:p>
            </p:txBody>
          </p:sp>
        </mc:Fallback>
      </mc:AlternateContent>
      <p:sp>
        <p:nvSpPr>
          <p:cNvPr id="4" name="Rectangle 3"/>
          <p:cNvSpPr/>
          <p:nvPr/>
        </p:nvSpPr>
        <p:spPr>
          <a:xfrm>
            <a:off x="3874576" y="4386022"/>
            <a:ext cx="1890794" cy="6044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741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Waves in pipes</a:t>
            </a:r>
            <a:endParaRPr lang="en-US" dirty="0"/>
          </a:p>
        </p:txBody>
      </p:sp>
      <p:sp>
        <p:nvSpPr>
          <p:cNvPr id="3" name="Content Placeholder 2"/>
          <p:cNvSpPr>
            <a:spLocks noGrp="1"/>
          </p:cNvSpPr>
          <p:nvPr>
            <p:ph idx="1"/>
          </p:nvPr>
        </p:nvSpPr>
        <p:spPr/>
        <p:txBody>
          <a:bodyPr/>
          <a:lstStyle/>
          <a:p>
            <a:r>
              <a:rPr lang="en-US" b="1" dirty="0" smtClean="0"/>
              <a:t>Standing waves in pipes are similar to standing waves on strings.</a:t>
            </a:r>
          </a:p>
          <a:p>
            <a:r>
              <a:rPr lang="en-US" b="1" dirty="0" smtClean="0"/>
              <a:t>There are series of frequencies with corresponding wavelengths. </a:t>
            </a:r>
          </a:p>
          <a:p>
            <a:r>
              <a:rPr lang="en-US" b="1" dirty="0" smtClean="0"/>
              <a:t>The boundary conditions determine what these standing wave patterns look like.</a:t>
            </a:r>
          </a:p>
          <a:p>
            <a:r>
              <a:rPr lang="en-US" b="1" dirty="0" smtClean="0"/>
              <a:t>The velocity of waves in pipes is the speed of sound = 343 m/s in air.</a:t>
            </a:r>
          </a:p>
          <a:p>
            <a:r>
              <a:rPr lang="en-US" b="1" dirty="0" smtClean="0"/>
              <a:t>It is longitudinal wave that interfere with themselves. But they are modeled with sine waves just as the transverse waves on strings were.</a:t>
            </a:r>
          </a:p>
          <a:p>
            <a:r>
              <a:rPr lang="en-US" b="1" dirty="0" smtClean="0"/>
              <a:t>If a pipe is open at an end, an antinode will be located there.</a:t>
            </a:r>
          </a:p>
          <a:p>
            <a:r>
              <a:rPr lang="en-US" b="1" dirty="0" smtClean="0"/>
              <a:t>If a pipe is closed at an end, a node will be located there.</a:t>
            </a:r>
          </a:p>
          <a:p>
            <a:endParaRPr lang="en-US" b="1" dirty="0"/>
          </a:p>
        </p:txBody>
      </p:sp>
    </p:spTree>
    <p:extLst>
      <p:ext uri="{BB962C8B-B14F-4D97-AF65-F5344CB8AC3E}">
        <p14:creationId xmlns:p14="http://schemas.microsoft.com/office/powerpoint/2010/main" val="182159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waves in an open pipe</a:t>
            </a:r>
            <a:endParaRPr lang="en-US" dirty="0"/>
          </a:p>
        </p:txBody>
      </p:sp>
      <p:pic>
        <p:nvPicPr>
          <p:cNvPr id="4" name="Content Placeholder 3"/>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7600" r="46516"/>
          <a:stretch/>
        </p:blipFill>
        <p:spPr>
          <a:xfrm>
            <a:off x="6707414" y="2386097"/>
            <a:ext cx="4435203" cy="3633702"/>
          </a:xfrm>
        </p:spPr>
      </p:pic>
      <mc:AlternateContent xmlns:mc="http://schemas.openxmlformats.org/markup-compatibility/2006" xmlns:a14="http://schemas.microsoft.com/office/drawing/2010/main">
        <mc:Choice Requires="a14">
          <p:sp>
            <p:nvSpPr>
              <p:cNvPr id="5" name="Content Placeholder 4"/>
              <p:cNvSpPr>
                <a:spLocks noGrp="1"/>
              </p:cNvSpPr>
              <p:nvPr>
                <p:ph sz="half" idx="2"/>
              </p:nvPr>
            </p:nvSpPr>
            <p:spPr>
              <a:xfrm>
                <a:off x="1154954" y="2603499"/>
                <a:ext cx="4825159" cy="3416300"/>
              </a:xfrm>
            </p:spPr>
            <p:txBody>
              <a:bodyPr/>
              <a:lstStyle/>
              <a:p>
                <a:r>
                  <a:rPr lang="en-US" b="1" dirty="0" smtClean="0"/>
                  <a:t>What are the wavelength and frequency for each of these three harmonics?</a:t>
                </a:r>
              </a:p>
              <a:p>
                <a:r>
                  <a:rPr lang="en-US" b="1" dirty="0" smtClean="0"/>
                  <a:t>What are the general formulas for frequency and wavelength?</a:t>
                </a:r>
              </a:p>
              <a:p>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𝒏</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𝒏𝒗</m:t>
                        </m:r>
                      </m:num>
                      <m:den>
                        <m:r>
                          <a:rPr lang="en-US" b="1" i="1">
                            <a:latin typeface="Cambria Math" panose="02040503050406030204" pitchFamily="18" charset="0"/>
                          </a:rPr>
                          <m:t>𝟐</m:t>
                        </m:r>
                        <m:r>
                          <a:rPr lang="en-US" b="1" i="1">
                            <a:latin typeface="Cambria Math" panose="02040503050406030204" pitchFamily="18" charset="0"/>
                          </a:rPr>
                          <m:t>𝑳</m:t>
                        </m:r>
                      </m:den>
                    </m:f>
                  </m:oMath>
                </a14:m>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𝐿</m:t>
                        </m:r>
                      </m:num>
                      <m:den>
                        <m:r>
                          <a:rPr lang="en-US" b="0" i="1" smtClean="0">
                            <a:latin typeface="Cambria Math" panose="02040503050406030204" pitchFamily="18" charset="0"/>
                          </a:rPr>
                          <m:t>𝑛</m:t>
                        </m:r>
                      </m:den>
                    </m:f>
                  </m:oMath>
                </a14:m>
                <a:r>
                  <a:rPr lang="en-US" dirty="0" smtClean="0"/>
                  <a:t> 	</a:t>
                </a:r>
                <a:r>
                  <a:rPr lang="en-US" b="1" dirty="0" smtClean="0"/>
                  <a:t>Same as for strings</a:t>
                </a:r>
                <a:endParaRPr lang="en-US" b="1"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xfrm>
                <a:off x="1154954" y="2603499"/>
                <a:ext cx="4825159" cy="3416300"/>
              </a:xfrm>
              <a:blipFill>
                <a:blip r:embed="rId3"/>
                <a:stretch>
                  <a:fillRect l="-253" t="-893"/>
                </a:stretch>
              </a:blipFill>
            </p:spPr>
            <p:txBody>
              <a:bodyPr/>
              <a:lstStyle/>
              <a:p>
                <a:r>
                  <a:rPr lang="en-US">
                    <a:noFill/>
                  </a:rPr>
                  <a:t> </a:t>
                </a:r>
              </a:p>
            </p:txBody>
          </p:sp>
        </mc:Fallback>
      </mc:AlternateContent>
    </p:spTree>
    <p:extLst>
      <p:ext uri="{BB962C8B-B14F-4D97-AF65-F5344CB8AC3E}">
        <p14:creationId xmlns:p14="http://schemas.microsoft.com/office/powerpoint/2010/main" val="79691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19259</TotalTime>
  <Words>709</Words>
  <Application>Microsoft Office PowerPoint</Application>
  <PresentationFormat>Widescreen</PresentationFormat>
  <Paragraphs>79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Cambria Math</vt:lpstr>
      <vt:lpstr>Century Gothic</vt:lpstr>
      <vt:lpstr>Wingdings 3</vt:lpstr>
      <vt:lpstr>Ion Boardroom</vt:lpstr>
      <vt:lpstr>Physics 3 – Nov 5, 2019</vt:lpstr>
      <vt:lpstr>Objectives/Agenda/Assignment</vt:lpstr>
      <vt:lpstr>Standing waves demo</vt:lpstr>
      <vt:lpstr>Characteristics of Standing Waves</vt:lpstr>
      <vt:lpstr>Interference with reflected wave</vt:lpstr>
      <vt:lpstr>Standing waves on a string</vt:lpstr>
      <vt:lpstr>Standing waves on a string</vt:lpstr>
      <vt:lpstr>Waves in pipes</vt:lpstr>
      <vt:lpstr>Standing waves in an open pipe</vt:lpstr>
      <vt:lpstr>Standing waves in a closed pipe</vt:lpstr>
      <vt:lpstr>Standing waves is half open pipe</vt:lpstr>
      <vt:lpstr>Exit slip and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1818 ACC Chemistry</dc:title>
  <dc:creator>Melissa Triplett</dc:creator>
  <cp:lastModifiedBy>Triplett, Melissa J.</cp:lastModifiedBy>
  <cp:revision>230</cp:revision>
  <dcterms:created xsi:type="dcterms:W3CDTF">2015-08-11T02:33:52Z</dcterms:created>
  <dcterms:modified xsi:type="dcterms:W3CDTF">2019-11-05T12:57:16Z</dcterms:modified>
</cp:coreProperties>
</file>